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56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9292"/>
    <a:srgbClr val="337389"/>
    <a:srgbClr val="E46868"/>
    <a:srgbClr val="59B998"/>
    <a:srgbClr val="F7C1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6BBA0F-5C77-4772-ADE1-2B507D7A5720}" v="80" dt="2025-08-21T08:21:22.6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4"/>
    <p:restoredTop sz="94793"/>
  </p:normalViewPr>
  <p:slideViewPr>
    <p:cSldViewPr snapToGrid="0">
      <p:cViewPr>
        <p:scale>
          <a:sx n="120" d="100"/>
          <a:sy n="120" d="100"/>
        </p:scale>
        <p:origin x="1496" y="-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C66BBA0F-5C77-4772-ADE1-2B507D7A5720}"/>
    <pc:docChg chg="modSld">
      <pc:chgData name="Utilisateur" userId="iG5ubVOvUT25vt1OoI3+bnwQi7HKh9+yPL5JjsN27v8=" providerId="None" clId="Web-{C66BBA0F-5C77-4772-ADE1-2B507D7A5720}" dt="2025-08-21T08:21:22.669" v="69" actId="1076"/>
      <pc:docMkLst>
        <pc:docMk/>
      </pc:docMkLst>
      <pc:sldChg chg="modSp">
        <pc:chgData name="Utilisateur" userId="iG5ubVOvUT25vt1OoI3+bnwQi7HKh9+yPL5JjsN27v8=" providerId="None" clId="Web-{C66BBA0F-5C77-4772-ADE1-2B507D7A5720}" dt="2025-08-21T08:21:22.669" v="69" actId="1076"/>
        <pc:sldMkLst>
          <pc:docMk/>
          <pc:sldMk cId="2076937392" sldId="256"/>
        </pc:sldMkLst>
        <pc:spChg chg="mod">
          <ac:chgData name="Utilisateur" userId="iG5ubVOvUT25vt1OoI3+bnwQi7HKh9+yPL5JjsN27v8=" providerId="None" clId="Web-{C66BBA0F-5C77-4772-ADE1-2B507D7A5720}" dt="2025-08-21T08:18:23.775" v="28" actId="1076"/>
          <ac:spMkLst>
            <pc:docMk/>
            <pc:sldMk cId="2076937392" sldId="256"/>
            <ac:spMk id="2" creationId="{B0CFDD86-3F56-0A8E-5D44-97110D2F3EE1}"/>
          </ac:spMkLst>
        </pc:spChg>
        <pc:spChg chg="mod">
          <ac:chgData name="Utilisateur" userId="iG5ubVOvUT25vt1OoI3+bnwQi7HKh9+yPL5JjsN27v8=" providerId="None" clId="Web-{C66BBA0F-5C77-4772-ADE1-2B507D7A5720}" dt="2025-08-21T08:18:23.838" v="29" actId="1076"/>
          <ac:spMkLst>
            <pc:docMk/>
            <pc:sldMk cId="2076937392" sldId="256"/>
            <ac:spMk id="3" creationId="{B911FAB7-819D-B1E9-D011-E9C7B149FC3C}"/>
          </ac:spMkLst>
        </pc:spChg>
        <pc:spChg chg="mod">
          <ac:chgData name="Utilisateur" userId="iG5ubVOvUT25vt1OoI3+bnwQi7HKh9+yPL5JjsN27v8=" providerId="None" clId="Web-{C66BBA0F-5C77-4772-ADE1-2B507D7A5720}" dt="2025-08-21T08:18:23.885" v="30" actId="1076"/>
          <ac:spMkLst>
            <pc:docMk/>
            <pc:sldMk cId="2076937392" sldId="256"/>
            <ac:spMk id="5" creationId="{5DCDA8D2-1598-D9DD-79C8-AE7E3247A686}"/>
          </ac:spMkLst>
        </pc:spChg>
        <pc:spChg chg="mod">
          <ac:chgData name="Utilisateur" userId="iG5ubVOvUT25vt1OoI3+bnwQi7HKh9+yPL5JjsN27v8=" providerId="None" clId="Web-{C66BBA0F-5C77-4772-ADE1-2B507D7A5720}" dt="2025-08-21T08:18:07.009" v="25" actId="1076"/>
          <ac:spMkLst>
            <pc:docMk/>
            <pc:sldMk cId="2076937392" sldId="256"/>
            <ac:spMk id="14" creationId="{4677AA32-E7BA-92A6-B0A3-8C830B6ACEB1}"/>
          </ac:spMkLst>
        </pc:spChg>
        <pc:spChg chg="mod">
          <ac:chgData name="Utilisateur" userId="iG5ubVOvUT25vt1OoI3+bnwQi7HKh9+yPL5JjsN27v8=" providerId="None" clId="Web-{C66BBA0F-5C77-4772-ADE1-2B507D7A5720}" dt="2025-08-21T08:18:07.056" v="26" actId="1076"/>
          <ac:spMkLst>
            <pc:docMk/>
            <pc:sldMk cId="2076937392" sldId="256"/>
            <ac:spMk id="15" creationId="{FF4D2323-B09C-888A-FD49-1CC66997A06E}"/>
          </ac:spMkLst>
        </pc:spChg>
        <pc:spChg chg="mod">
          <ac:chgData name="Utilisateur" userId="iG5ubVOvUT25vt1OoI3+bnwQi7HKh9+yPL5JjsN27v8=" providerId="None" clId="Web-{C66BBA0F-5C77-4772-ADE1-2B507D7A5720}" dt="2025-08-21T08:18:07.103" v="27" actId="1076"/>
          <ac:spMkLst>
            <pc:docMk/>
            <pc:sldMk cId="2076937392" sldId="256"/>
            <ac:spMk id="16" creationId="{A04E5113-8170-AB84-8729-6B3AD81ADA17}"/>
          </ac:spMkLst>
        </pc:spChg>
        <pc:spChg chg="mod">
          <ac:chgData name="Utilisateur" userId="iG5ubVOvUT25vt1OoI3+bnwQi7HKh9+yPL5JjsN27v8=" providerId="None" clId="Web-{C66BBA0F-5C77-4772-ADE1-2B507D7A5720}" dt="2025-08-21T08:15:59.225" v="7" actId="20577"/>
          <ac:spMkLst>
            <pc:docMk/>
            <pc:sldMk cId="2076937392" sldId="256"/>
            <ac:spMk id="24" creationId="{25285DB4-B060-D847-75DD-C73E875F51F8}"/>
          </ac:spMkLst>
        </pc:spChg>
        <pc:spChg chg="mod">
          <ac:chgData name="Utilisateur" userId="iG5ubVOvUT25vt1OoI3+bnwQi7HKh9+yPL5JjsN27v8=" providerId="None" clId="Web-{C66BBA0F-5C77-4772-ADE1-2B507D7A5720}" dt="2025-08-21T08:16:43.101" v="13" actId="14100"/>
          <ac:spMkLst>
            <pc:docMk/>
            <pc:sldMk cId="2076937392" sldId="256"/>
            <ac:spMk id="34" creationId="{B0BB5940-D98F-2821-DFD3-0A27745889B2}"/>
          </ac:spMkLst>
        </pc:spChg>
        <pc:spChg chg="mod">
          <ac:chgData name="Utilisateur" userId="iG5ubVOvUT25vt1OoI3+bnwQi7HKh9+yPL5JjsN27v8=" providerId="None" clId="Web-{C66BBA0F-5C77-4772-ADE1-2B507D7A5720}" dt="2025-08-21T08:16:35.507" v="11" actId="20577"/>
          <ac:spMkLst>
            <pc:docMk/>
            <pc:sldMk cId="2076937392" sldId="256"/>
            <ac:spMk id="35" creationId="{A828B3FF-39DA-8997-8343-ECD271DE4CA8}"/>
          </ac:spMkLst>
        </pc:spChg>
        <pc:spChg chg="mod">
          <ac:chgData name="Utilisateur" userId="iG5ubVOvUT25vt1OoI3+bnwQi7HKh9+yPL5JjsN27v8=" providerId="None" clId="Web-{C66BBA0F-5C77-4772-ADE1-2B507D7A5720}" dt="2025-08-21T08:14:01.081" v="0" actId="1076"/>
          <ac:spMkLst>
            <pc:docMk/>
            <pc:sldMk cId="2076937392" sldId="256"/>
            <ac:spMk id="40" creationId="{94110B92-5173-30EE-9D32-ED53658F4C14}"/>
          </ac:spMkLst>
        </pc:spChg>
        <pc:spChg chg="mod">
          <ac:chgData name="Utilisateur" userId="iG5ubVOvUT25vt1OoI3+bnwQi7HKh9+yPL5JjsN27v8=" providerId="None" clId="Web-{C66BBA0F-5C77-4772-ADE1-2B507D7A5720}" dt="2025-08-21T08:14:24.738" v="5" actId="14100"/>
          <ac:spMkLst>
            <pc:docMk/>
            <pc:sldMk cId="2076937392" sldId="256"/>
            <ac:spMk id="41" creationId="{D48D115C-28D7-A3C5-6638-4C29390D6124}"/>
          </ac:spMkLst>
        </pc:spChg>
        <pc:spChg chg="mod">
          <ac:chgData name="Utilisateur" userId="iG5ubVOvUT25vt1OoI3+bnwQi7HKh9+yPL5JjsN27v8=" providerId="None" clId="Web-{C66BBA0F-5C77-4772-ADE1-2B507D7A5720}" dt="2025-08-21T08:21:22.669" v="69" actId="1076"/>
          <ac:spMkLst>
            <pc:docMk/>
            <pc:sldMk cId="2076937392" sldId="256"/>
            <ac:spMk id="46" creationId="{530CACE1-E287-FA4F-EEBB-0D0AA3B175F6}"/>
          </ac:spMkLst>
        </pc:spChg>
        <pc:spChg chg="mod">
          <ac:chgData name="Utilisateur" userId="iG5ubVOvUT25vt1OoI3+bnwQi7HKh9+yPL5JjsN27v8=" providerId="None" clId="Web-{C66BBA0F-5C77-4772-ADE1-2B507D7A5720}" dt="2025-08-21T08:21:20.216" v="68" actId="1076"/>
          <ac:spMkLst>
            <pc:docMk/>
            <pc:sldMk cId="2076937392" sldId="256"/>
            <ac:spMk id="47" creationId="{3252B71B-7362-D2FD-6ACA-056001D21E27}"/>
          </ac:spMkLst>
        </pc:spChg>
        <pc:spChg chg="mod">
          <ac:chgData name="Utilisateur" userId="iG5ubVOvUT25vt1OoI3+bnwQi7HKh9+yPL5JjsN27v8=" providerId="None" clId="Web-{C66BBA0F-5C77-4772-ADE1-2B507D7A5720}" dt="2025-08-21T08:21:15.810" v="66" actId="1076"/>
          <ac:spMkLst>
            <pc:docMk/>
            <pc:sldMk cId="2076937392" sldId="256"/>
            <ac:spMk id="48" creationId="{714CFC25-0FCB-E025-6945-E88FA5CA8359}"/>
          </ac:spMkLst>
        </pc:spChg>
        <pc:spChg chg="mod">
          <ac:chgData name="Utilisateur" userId="iG5ubVOvUT25vt1OoI3+bnwQi7HKh9+yPL5JjsN27v8=" providerId="None" clId="Web-{C66BBA0F-5C77-4772-ADE1-2B507D7A5720}" dt="2025-08-21T08:19:59.793" v="50" actId="14100"/>
          <ac:spMkLst>
            <pc:docMk/>
            <pc:sldMk cId="2076937392" sldId="256"/>
            <ac:spMk id="49" creationId="{8E516A93-5461-6A29-2FBE-DDA3639D5A30}"/>
          </ac:spMkLst>
        </pc:spChg>
        <pc:spChg chg="mod">
          <ac:chgData name="Utilisateur" userId="iG5ubVOvUT25vt1OoI3+bnwQi7HKh9+yPL5JjsN27v8=" providerId="None" clId="Web-{C66BBA0F-5C77-4772-ADE1-2B507D7A5720}" dt="2025-08-21T08:19:31.667" v="44" actId="1076"/>
          <ac:spMkLst>
            <pc:docMk/>
            <pc:sldMk cId="2076937392" sldId="256"/>
            <ac:spMk id="50" creationId="{61D2824A-5B7F-B3ED-2ACD-2C2BBEBA97B4}"/>
          </ac:spMkLst>
        </pc:spChg>
        <pc:spChg chg="mod">
          <ac:chgData name="Utilisateur" userId="iG5ubVOvUT25vt1OoI3+bnwQi7HKh9+yPL5JjsN27v8=" providerId="None" clId="Web-{C66BBA0F-5C77-4772-ADE1-2B507D7A5720}" dt="2025-08-21T08:19:34.074" v="45" actId="1076"/>
          <ac:spMkLst>
            <pc:docMk/>
            <pc:sldMk cId="2076937392" sldId="256"/>
            <ac:spMk id="52" creationId="{08B06E8B-C986-DD2A-6950-76CC599552D5}"/>
          </ac:spMkLst>
        </pc:spChg>
        <pc:spChg chg="mod">
          <ac:chgData name="Utilisateur" userId="iG5ubVOvUT25vt1OoI3+bnwQi7HKh9+yPL5JjsN27v8=" providerId="None" clId="Web-{C66BBA0F-5C77-4772-ADE1-2B507D7A5720}" dt="2025-08-21T08:19:05.495" v="38" actId="1076"/>
          <ac:spMkLst>
            <pc:docMk/>
            <pc:sldMk cId="2076937392" sldId="256"/>
            <ac:spMk id="54" creationId="{4C58491B-B329-8F3F-A649-901140AC7593}"/>
          </ac:spMkLst>
        </pc:spChg>
        <pc:cxnChg chg="mod">
          <ac:chgData name="Utilisateur" userId="iG5ubVOvUT25vt1OoI3+bnwQi7HKh9+yPL5JjsN27v8=" providerId="None" clId="Web-{C66BBA0F-5C77-4772-ADE1-2B507D7A5720}" dt="2025-08-21T08:14:01.081" v="0" actId="1076"/>
          <ac:cxnSpMkLst>
            <pc:docMk/>
            <pc:sldMk cId="2076937392" sldId="256"/>
            <ac:cxnSpMk id="62" creationId="{BDBE9B32-4722-ACCB-D8D5-8450EC5BA640}"/>
          </ac:cxnSpMkLst>
        </pc:cxnChg>
        <pc:cxnChg chg="mod">
          <ac:chgData name="Utilisateur" userId="iG5ubVOvUT25vt1OoI3+bnwQi7HKh9+yPL5JjsN27v8=" providerId="None" clId="Web-{C66BBA0F-5C77-4772-ADE1-2B507D7A5720}" dt="2025-08-21T08:14:24.738" v="5" actId="14100"/>
          <ac:cxnSpMkLst>
            <pc:docMk/>
            <pc:sldMk cId="2076937392" sldId="256"/>
            <ac:cxnSpMk id="66" creationId="{EE45179F-E89C-2C16-B4F4-D3378B9E17C4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B9CF03-5B2C-A741-9607-65FF65E5E454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87AF1F-FCE7-5843-B20B-2BAE94C9FA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6608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7AF1F-FCE7-5843-B20B-2BAE94C9FAC3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8112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37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9667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3453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889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2435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1627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7822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7901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043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8022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1532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8980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724174" y="137888"/>
            <a:ext cx="7243465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400" b="1" dirty="0">
                <a:latin typeface="Open Sans"/>
                <a:ea typeface="Open Sans"/>
                <a:cs typeface="Open Sans"/>
              </a:rPr>
              <a:t>Des politiques européennes territoriales entre compétitivité et cohésion</a:t>
            </a:r>
            <a:endParaRPr lang="fr-FR" sz="1374" b="1" dirty="0">
              <a:latin typeface="Open Sans"/>
              <a:ea typeface="Open Sans"/>
              <a:cs typeface="Open Sans"/>
            </a:endParaRPr>
          </a:p>
        </p:txBody>
      </p:sp>
      <p:grpSp>
        <p:nvGrpSpPr>
          <p:cNvPr id="57" name="Groupe 56">
            <a:extLst>
              <a:ext uri="{FF2B5EF4-FFF2-40B4-BE49-F238E27FC236}">
                <a16:creationId xmlns:a16="http://schemas.microsoft.com/office/drawing/2014/main" id="{A14686BC-3870-1801-6776-0DEB5B184B29}"/>
              </a:ext>
            </a:extLst>
          </p:cNvPr>
          <p:cNvGrpSpPr/>
          <p:nvPr/>
        </p:nvGrpSpPr>
        <p:grpSpPr>
          <a:xfrm>
            <a:off x="998985" y="496188"/>
            <a:ext cx="1366080" cy="6982593"/>
            <a:chOff x="1190368" y="496188"/>
            <a:chExt cx="1366080" cy="6982593"/>
          </a:xfrm>
        </p:grpSpPr>
        <p:sp>
          <p:nvSpPr>
            <p:cNvPr id="2" name="Flèche vers le haut 1">
              <a:extLst>
                <a:ext uri="{FF2B5EF4-FFF2-40B4-BE49-F238E27FC236}">
                  <a16:creationId xmlns:a16="http://schemas.microsoft.com/office/drawing/2014/main" id="{B0CFDD86-3F56-0A8E-5D44-97110D2F3EE1}"/>
                </a:ext>
              </a:extLst>
            </p:cNvPr>
            <p:cNvSpPr/>
            <p:nvPr/>
          </p:nvSpPr>
          <p:spPr>
            <a:xfrm>
              <a:off x="1742274" y="833157"/>
              <a:ext cx="262269" cy="6308655"/>
            </a:xfrm>
            <a:prstGeom prst="upArrow">
              <a:avLst/>
            </a:prstGeom>
            <a:solidFill>
              <a:srgbClr val="E4686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" name="ZoneTexte 2">
              <a:extLst>
                <a:ext uri="{FF2B5EF4-FFF2-40B4-BE49-F238E27FC236}">
                  <a16:creationId xmlns:a16="http://schemas.microsoft.com/office/drawing/2014/main" id="{B911FAB7-819D-B1E9-D011-E9C7B149FC3C}"/>
                </a:ext>
              </a:extLst>
            </p:cNvPr>
            <p:cNvSpPr txBox="1"/>
            <p:nvPr/>
          </p:nvSpPr>
          <p:spPr>
            <a:xfrm>
              <a:off x="1365098" y="496188"/>
              <a:ext cx="1016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E46868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+ Cohésion</a:t>
              </a:r>
            </a:p>
          </p:txBody>
        </p:sp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5DCDA8D2-1598-D9DD-79C8-AE7E3247A686}"/>
                </a:ext>
              </a:extLst>
            </p:cNvPr>
            <p:cNvSpPr txBox="1"/>
            <p:nvPr/>
          </p:nvSpPr>
          <p:spPr>
            <a:xfrm>
              <a:off x="1190368" y="7201782"/>
              <a:ext cx="13660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E46868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+ Compétitivité</a:t>
              </a:r>
            </a:p>
          </p:txBody>
        </p:sp>
      </p:grpSp>
      <p:grpSp>
        <p:nvGrpSpPr>
          <p:cNvPr id="56" name="Groupe 55">
            <a:extLst>
              <a:ext uri="{FF2B5EF4-FFF2-40B4-BE49-F238E27FC236}">
                <a16:creationId xmlns:a16="http://schemas.microsoft.com/office/drawing/2014/main" id="{91DB5999-F972-BBAA-ED5A-E2FAB4075493}"/>
              </a:ext>
            </a:extLst>
          </p:cNvPr>
          <p:cNvGrpSpPr/>
          <p:nvPr/>
        </p:nvGrpSpPr>
        <p:grpSpPr>
          <a:xfrm>
            <a:off x="7753321" y="496188"/>
            <a:ext cx="1697901" cy="6982593"/>
            <a:chOff x="8050866" y="496188"/>
            <a:chExt cx="1697901" cy="6982593"/>
          </a:xfrm>
        </p:grpSpPr>
        <p:sp>
          <p:nvSpPr>
            <p:cNvPr id="14" name="Flèche vers le haut 13">
              <a:extLst>
                <a:ext uri="{FF2B5EF4-FFF2-40B4-BE49-F238E27FC236}">
                  <a16:creationId xmlns:a16="http://schemas.microsoft.com/office/drawing/2014/main" id="{4677AA32-E7BA-92A6-B0A3-8C830B6ACEB1}"/>
                </a:ext>
              </a:extLst>
            </p:cNvPr>
            <p:cNvSpPr/>
            <p:nvPr/>
          </p:nvSpPr>
          <p:spPr>
            <a:xfrm>
              <a:off x="8768678" y="833157"/>
              <a:ext cx="262269" cy="6308655"/>
            </a:xfrm>
            <a:prstGeom prst="upArrow">
              <a:avLst/>
            </a:prstGeom>
            <a:solidFill>
              <a:srgbClr val="3373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FF4D2323-B09C-888A-FD49-1CC66997A06E}"/>
                </a:ext>
              </a:extLst>
            </p:cNvPr>
            <p:cNvSpPr txBox="1"/>
            <p:nvPr/>
          </p:nvSpPr>
          <p:spPr>
            <a:xfrm>
              <a:off x="8291316" y="496188"/>
              <a:ext cx="121700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7389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Échelle locale</a:t>
              </a: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A04E5113-8170-AB84-8729-6B3AD81ADA17}"/>
                </a:ext>
              </a:extLst>
            </p:cNvPr>
            <p:cNvSpPr txBox="1"/>
            <p:nvPr/>
          </p:nvSpPr>
          <p:spPr>
            <a:xfrm>
              <a:off x="8050866" y="7201782"/>
              <a:ext cx="169790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7389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Échelle européenne</a:t>
              </a:r>
            </a:p>
          </p:txBody>
        </p:sp>
      </p:grp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E4865A5D-9020-54B0-1AC7-19AC229C0285}"/>
              </a:ext>
            </a:extLst>
          </p:cNvPr>
          <p:cNvSpPr/>
          <p:nvPr/>
        </p:nvSpPr>
        <p:spPr>
          <a:xfrm>
            <a:off x="4043585" y="3633967"/>
            <a:ext cx="2221876" cy="876948"/>
          </a:xfrm>
          <a:prstGeom prst="roundRect">
            <a:avLst>
              <a:gd name="adj" fmla="val 7282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Les politiques territoriales européennes entre compétitivité</a:t>
            </a:r>
          </a:p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et cohésion</a:t>
            </a:r>
            <a:endParaRPr lang="fr-FR" sz="120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CA97B8C4-8818-2D30-FB98-A85DD25EF386}"/>
              </a:ext>
            </a:extLst>
          </p:cNvPr>
          <p:cNvSpPr/>
          <p:nvPr/>
        </p:nvSpPr>
        <p:spPr>
          <a:xfrm>
            <a:off x="2147281" y="5082363"/>
            <a:ext cx="6014484" cy="418214"/>
          </a:xfrm>
          <a:prstGeom prst="roundRect">
            <a:avLst/>
          </a:prstGeom>
          <a:solidFill>
            <a:srgbClr val="92929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Obstacles persistants et débats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4EB47CA2-80A0-F9A6-B7AD-DF90F252E9DB}"/>
              </a:ext>
            </a:extLst>
          </p:cNvPr>
          <p:cNvSpPr/>
          <p:nvPr/>
        </p:nvSpPr>
        <p:spPr>
          <a:xfrm>
            <a:off x="2147281" y="5635210"/>
            <a:ext cx="1424446" cy="1016862"/>
          </a:xfrm>
          <a:prstGeom prst="roundRect">
            <a:avLst>
              <a:gd name="adj" fmla="val 6469"/>
            </a:avLst>
          </a:prstGeom>
          <a:noFill/>
          <a:ln>
            <a:solidFill>
              <a:srgbClr val="92929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Inégalités territoriales croissantes au sein des États européens</a:t>
            </a: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AD0F9D7B-E307-1C46-FD3E-A8D1410C62FC}"/>
              </a:ext>
            </a:extLst>
          </p:cNvPr>
          <p:cNvSpPr/>
          <p:nvPr/>
        </p:nvSpPr>
        <p:spPr>
          <a:xfrm>
            <a:off x="6737319" y="5635210"/>
            <a:ext cx="1424446" cy="1527869"/>
          </a:xfrm>
          <a:prstGeom prst="roundRect">
            <a:avLst>
              <a:gd name="adj" fmla="val 6469"/>
            </a:avLst>
          </a:prstGeom>
          <a:noFill/>
          <a:ln>
            <a:solidFill>
              <a:srgbClr val="92929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Concurrence accrue entre territoires et acteurs : la recherche de compétitivité, entrave à la cohésion ?</a:t>
            </a: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967045CA-3E02-F116-0BA2-91361B8A9DE4}"/>
              </a:ext>
            </a:extLst>
          </p:cNvPr>
          <p:cNvSpPr/>
          <p:nvPr/>
        </p:nvSpPr>
        <p:spPr>
          <a:xfrm>
            <a:off x="3677294" y="5635210"/>
            <a:ext cx="1424446" cy="1527869"/>
          </a:xfrm>
          <a:prstGeom prst="roundRect">
            <a:avLst>
              <a:gd name="adj" fmla="val 6469"/>
            </a:avLst>
          </a:prstGeom>
          <a:noFill/>
          <a:ln>
            <a:solidFill>
              <a:srgbClr val="92929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Fonds européens détournés ou mal utilisés : gestion du budget de la politique de cohésion</a:t>
            </a: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FBA34D9D-A032-8E3F-6B3B-530F71FEAAB2}"/>
              </a:ext>
            </a:extLst>
          </p:cNvPr>
          <p:cNvSpPr/>
          <p:nvPr/>
        </p:nvSpPr>
        <p:spPr>
          <a:xfrm>
            <a:off x="5207307" y="5635210"/>
            <a:ext cx="1424446" cy="1368101"/>
          </a:xfrm>
          <a:prstGeom prst="roundRect">
            <a:avLst>
              <a:gd name="adj" fmla="val 6469"/>
            </a:avLst>
          </a:prstGeom>
          <a:noFill/>
          <a:ln>
            <a:solidFill>
              <a:srgbClr val="92929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PAC : réformes mal acceptées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et sentiment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de marginalisation des populations rurales </a:t>
            </a:r>
          </a:p>
        </p:txBody>
      </p:sp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77E122A2-8402-33F9-2F82-1509BDCA899E}"/>
              </a:ext>
            </a:extLst>
          </p:cNvPr>
          <p:cNvSpPr/>
          <p:nvPr/>
        </p:nvSpPr>
        <p:spPr>
          <a:xfrm>
            <a:off x="2147281" y="2644305"/>
            <a:ext cx="6014484" cy="418214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Obstacles persistants et débats</a:t>
            </a:r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B0BB5940-D98F-2821-DFD3-0A27745889B2}"/>
              </a:ext>
            </a:extLst>
          </p:cNvPr>
          <p:cNvSpPr/>
          <p:nvPr/>
        </p:nvSpPr>
        <p:spPr>
          <a:xfrm>
            <a:off x="2121299" y="1149206"/>
            <a:ext cx="1450428" cy="1364033"/>
          </a:xfrm>
          <a:prstGeom prst="roundRect">
            <a:avLst>
              <a:gd name="adj" fmla="val 6469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Réduction</a:t>
            </a:r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des écarts de richesse et de développement entre anciens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et nouveaux membres</a:t>
            </a:r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A828B3FF-39DA-8997-8343-ECD271DE4CA8}"/>
              </a:ext>
            </a:extLst>
          </p:cNvPr>
          <p:cNvSpPr/>
          <p:nvPr/>
        </p:nvSpPr>
        <p:spPr>
          <a:xfrm>
            <a:off x="6737319" y="1495647"/>
            <a:ext cx="1424446" cy="1017592"/>
          </a:xfrm>
          <a:prstGeom prst="roundRect">
            <a:avLst>
              <a:gd name="adj" fmla="val 6469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Développement de territoires transfrontaliers : voir le cas de la France</a:t>
            </a:r>
          </a:p>
        </p:txBody>
      </p:sp>
      <p:sp>
        <p:nvSpPr>
          <p:cNvPr id="36" name="Rectangle : coins arrondis 35">
            <a:extLst>
              <a:ext uri="{FF2B5EF4-FFF2-40B4-BE49-F238E27FC236}">
                <a16:creationId xmlns:a16="http://schemas.microsoft.com/office/drawing/2014/main" id="{CA616B52-CACC-05CA-0F99-B525674E036C}"/>
              </a:ext>
            </a:extLst>
          </p:cNvPr>
          <p:cNvSpPr/>
          <p:nvPr/>
        </p:nvSpPr>
        <p:spPr>
          <a:xfrm>
            <a:off x="3677294" y="1495647"/>
            <a:ext cx="1424446" cy="1017592"/>
          </a:xfrm>
          <a:prstGeom prst="roundRect">
            <a:avLst>
              <a:gd name="adj" fmla="val 6469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Construction de corridors de transports transeuropéens (TEN-T)</a:t>
            </a:r>
          </a:p>
        </p:txBody>
      </p: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535E2CC4-2B82-7A3D-A5BB-88BD37A5A56D}"/>
              </a:ext>
            </a:extLst>
          </p:cNvPr>
          <p:cNvSpPr/>
          <p:nvPr/>
        </p:nvSpPr>
        <p:spPr>
          <a:xfrm>
            <a:off x="5207307" y="1694121"/>
            <a:ext cx="1424446" cy="819118"/>
          </a:xfrm>
          <a:prstGeom prst="roundRect">
            <a:avLst>
              <a:gd name="adj" fmla="val 6469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Multiplication des clusters européens (lieux d’innovation) </a:t>
            </a:r>
          </a:p>
        </p:txBody>
      </p:sp>
      <p:sp>
        <p:nvSpPr>
          <p:cNvPr id="40" name="Rectangle : coins arrondis 39">
            <a:extLst>
              <a:ext uri="{FF2B5EF4-FFF2-40B4-BE49-F238E27FC236}">
                <a16:creationId xmlns:a16="http://schemas.microsoft.com/office/drawing/2014/main" id="{94110B92-5173-30EE-9D32-ED53658F4C14}"/>
              </a:ext>
            </a:extLst>
          </p:cNvPr>
          <p:cNvSpPr/>
          <p:nvPr/>
        </p:nvSpPr>
        <p:spPr>
          <a:xfrm>
            <a:off x="2148185" y="3847435"/>
            <a:ext cx="1517571" cy="450013"/>
          </a:xfrm>
          <a:prstGeom prst="roundRect">
            <a:avLst>
              <a:gd name="adj" fmla="val 10432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Axes prioritaires</a:t>
            </a:r>
          </a:p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2021-2027</a:t>
            </a:r>
          </a:p>
        </p:txBody>
      </p: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D48D115C-28D7-A3C5-6638-4C29390D6124}"/>
              </a:ext>
            </a:extLst>
          </p:cNvPr>
          <p:cNvSpPr/>
          <p:nvPr/>
        </p:nvSpPr>
        <p:spPr>
          <a:xfrm>
            <a:off x="6626449" y="3535303"/>
            <a:ext cx="1529015" cy="970603"/>
          </a:xfrm>
          <a:prstGeom prst="roundRect">
            <a:avLst>
              <a:gd name="adj" fmla="val 10432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Acteurs multiples : une mise en œuvre de la gouvernance</a:t>
            </a: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530CACE1-E287-FA4F-EEBB-0D0AA3B175F6}"/>
              </a:ext>
            </a:extLst>
          </p:cNvPr>
          <p:cNvSpPr/>
          <p:nvPr/>
        </p:nvSpPr>
        <p:spPr>
          <a:xfrm>
            <a:off x="113417" y="5644621"/>
            <a:ext cx="1366661" cy="1183437"/>
          </a:xfrm>
          <a:prstGeom prst="roundRect">
            <a:avLst>
              <a:gd name="adj" fmla="val 6469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Innovation : stimuler la recherche et les entreprises liées aux TIC</a:t>
            </a:r>
            <a:endParaRPr lang="fr-FR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47" name="Rectangle : coins arrondis 46">
            <a:extLst>
              <a:ext uri="{FF2B5EF4-FFF2-40B4-BE49-F238E27FC236}">
                <a16:creationId xmlns:a16="http://schemas.microsoft.com/office/drawing/2014/main" id="{3252B71B-7362-D2FD-6ACA-056001D21E27}"/>
              </a:ext>
            </a:extLst>
          </p:cNvPr>
          <p:cNvSpPr/>
          <p:nvPr/>
        </p:nvSpPr>
        <p:spPr>
          <a:xfrm>
            <a:off x="113417" y="4204162"/>
            <a:ext cx="1366661" cy="1183438"/>
          </a:xfrm>
          <a:prstGeom prst="roundRect">
            <a:avLst>
              <a:gd name="adj" fmla="val 6469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Développement d’un réseau de transport rapide transfrontalier</a:t>
            </a:r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714CFC25-0FCB-E025-6945-E88FA5CA8359}"/>
              </a:ext>
            </a:extLst>
          </p:cNvPr>
          <p:cNvSpPr/>
          <p:nvPr/>
        </p:nvSpPr>
        <p:spPr>
          <a:xfrm>
            <a:off x="112173" y="2600748"/>
            <a:ext cx="1366662" cy="1177677"/>
          </a:xfrm>
          <a:prstGeom prst="roundRect">
            <a:avLst>
              <a:gd name="adj" fmla="val 6469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Transition énergétique et agro-écologique :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Pacte vert européen</a:t>
            </a:r>
          </a:p>
        </p:txBody>
      </p:sp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8E516A93-5461-6A29-2FBE-DDA3639D5A30}"/>
              </a:ext>
            </a:extLst>
          </p:cNvPr>
          <p:cNvSpPr/>
          <p:nvPr/>
        </p:nvSpPr>
        <p:spPr>
          <a:xfrm>
            <a:off x="112173" y="1153174"/>
            <a:ext cx="1366662" cy="1086752"/>
          </a:xfrm>
          <a:prstGeom prst="roundRect">
            <a:avLst>
              <a:gd name="adj" fmla="val 6469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Réduction des inégalités sociospatiales à différentes échelles</a:t>
            </a:r>
          </a:p>
        </p:txBody>
      </p:sp>
      <p:sp>
        <p:nvSpPr>
          <p:cNvPr id="50" name="Rectangle : coins arrondis 49">
            <a:extLst>
              <a:ext uri="{FF2B5EF4-FFF2-40B4-BE49-F238E27FC236}">
                <a16:creationId xmlns:a16="http://schemas.microsoft.com/office/drawing/2014/main" id="{61D2824A-5B7F-B3ED-2ACD-2C2BBEBA97B4}"/>
              </a:ext>
            </a:extLst>
          </p:cNvPr>
          <p:cNvSpPr/>
          <p:nvPr/>
        </p:nvSpPr>
        <p:spPr>
          <a:xfrm>
            <a:off x="8763263" y="4980073"/>
            <a:ext cx="1824748" cy="1842885"/>
          </a:xfrm>
          <a:prstGeom prst="roundRect">
            <a:avLst>
              <a:gd name="adj" fmla="val 6469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1200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Institutions supranationales</a:t>
            </a:r>
          </a:p>
          <a:p>
            <a:r>
              <a:rPr lang="fr-FR" sz="1200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et fonds structurels européens</a:t>
            </a: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(FEDER, FSE, FEADER…)</a:t>
            </a:r>
            <a:b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Définition du budget</a:t>
            </a:r>
            <a:b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Définition des axes et des territoires prioritaires (6 ans) </a:t>
            </a:r>
          </a:p>
        </p:txBody>
      </p:sp>
      <p:sp>
        <p:nvSpPr>
          <p:cNvPr id="52" name="Rectangle : coins arrondis 51">
            <a:extLst>
              <a:ext uri="{FF2B5EF4-FFF2-40B4-BE49-F238E27FC236}">
                <a16:creationId xmlns:a16="http://schemas.microsoft.com/office/drawing/2014/main" id="{08B06E8B-C986-DD2A-6950-76CC599552D5}"/>
              </a:ext>
            </a:extLst>
          </p:cNvPr>
          <p:cNvSpPr/>
          <p:nvPr/>
        </p:nvSpPr>
        <p:spPr>
          <a:xfrm>
            <a:off x="8762019" y="2933556"/>
            <a:ext cx="1811757" cy="1840514"/>
          </a:xfrm>
          <a:prstGeom prst="roundRect">
            <a:avLst>
              <a:gd name="adj" fmla="val 6469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1200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États et régions</a:t>
            </a: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fr-FR" sz="1200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des 27 États membres</a:t>
            </a: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(RUP incluses) + États frontaliers parfois associés</a:t>
            </a:r>
            <a:b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Choix des projets</a:t>
            </a:r>
            <a:b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Répartition des fonds </a:t>
            </a:r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4C58491B-B329-8F3F-A649-901140AC7593}"/>
              </a:ext>
            </a:extLst>
          </p:cNvPr>
          <p:cNvSpPr/>
          <p:nvPr/>
        </p:nvSpPr>
        <p:spPr>
          <a:xfrm>
            <a:off x="8762019" y="1088031"/>
            <a:ext cx="1811757" cy="1601023"/>
          </a:xfrm>
          <a:prstGeom prst="roundRect">
            <a:avLst>
              <a:gd name="adj" fmla="val 6469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1200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Acteurs locaux publics et privés</a:t>
            </a: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</a:t>
            </a:r>
            <a:b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Initiative des projets et dépôt de candidature</a:t>
            </a:r>
            <a:b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Réalisation des projets sur le terrain</a:t>
            </a:r>
          </a:p>
        </p:txBody>
      </p:sp>
      <p:cxnSp>
        <p:nvCxnSpPr>
          <p:cNvPr id="60" name="Connecteur droit avec flèche 59">
            <a:extLst>
              <a:ext uri="{FF2B5EF4-FFF2-40B4-BE49-F238E27FC236}">
                <a16:creationId xmlns:a16="http://schemas.microsoft.com/office/drawing/2014/main" id="{7D14F98D-7731-9AFC-D3C5-3966B69C65DD}"/>
              </a:ext>
            </a:extLst>
          </p:cNvPr>
          <p:cNvCxnSpPr>
            <a:stCxn id="17" idx="0"/>
            <a:endCxn id="33" idx="2"/>
          </p:cNvCxnSpPr>
          <p:nvPr/>
        </p:nvCxnSpPr>
        <p:spPr>
          <a:xfrm flipV="1">
            <a:off x="5154523" y="3062519"/>
            <a:ext cx="0" cy="571448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BDBE9B32-4722-ACCB-D8D5-8450EC5BA640}"/>
              </a:ext>
            </a:extLst>
          </p:cNvPr>
          <p:cNvCxnSpPr>
            <a:stCxn id="17" idx="1"/>
            <a:endCxn id="40" idx="3"/>
          </p:cNvCxnSpPr>
          <p:nvPr/>
        </p:nvCxnSpPr>
        <p:spPr>
          <a:xfrm flipH="1">
            <a:off x="3665756" y="4072441"/>
            <a:ext cx="377829" cy="1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avec flèche 63">
            <a:extLst>
              <a:ext uri="{FF2B5EF4-FFF2-40B4-BE49-F238E27FC236}">
                <a16:creationId xmlns:a16="http://schemas.microsoft.com/office/drawing/2014/main" id="{F8D1EB58-E3FF-4F6F-FB1D-46C4943703BF}"/>
              </a:ext>
            </a:extLst>
          </p:cNvPr>
          <p:cNvCxnSpPr>
            <a:stCxn id="17" idx="2"/>
            <a:endCxn id="18" idx="0"/>
          </p:cNvCxnSpPr>
          <p:nvPr/>
        </p:nvCxnSpPr>
        <p:spPr>
          <a:xfrm>
            <a:off x="5154523" y="4510915"/>
            <a:ext cx="0" cy="571448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avec flèche 65">
            <a:extLst>
              <a:ext uri="{FF2B5EF4-FFF2-40B4-BE49-F238E27FC236}">
                <a16:creationId xmlns:a16="http://schemas.microsoft.com/office/drawing/2014/main" id="{EE45179F-E89C-2C16-B4F4-D3378B9E17C4}"/>
              </a:ext>
            </a:extLst>
          </p:cNvPr>
          <p:cNvCxnSpPr>
            <a:stCxn id="17" idx="3"/>
            <a:endCxn id="41" idx="1"/>
          </p:cNvCxnSpPr>
          <p:nvPr/>
        </p:nvCxnSpPr>
        <p:spPr>
          <a:xfrm flipV="1">
            <a:off x="6265461" y="4020605"/>
            <a:ext cx="360988" cy="51836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198</TotalTime>
  <Words>251</Words>
  <Application>Microsoft Macintosh PowerPoint</Application>
  <PresentationFormat>Personnalisé</PresentationFormat>
  <Paragraphs>34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CN</cp:lastModifiedBy>
  <cp:revision>67</cp:revision>
  <dcterms:created xsi:type="dcterms:W3CDTF">2024-05-15T14:38:44Z</dcterms:created>
  <dcterms:modified xsi:type="dcterms:W3CDTF">2025-09-01T12:04:16Z</dcterms:modified>
</cp:coreProperties>
</file>